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79" r:id="rId4"/>
    <p:sldId id="259" r:id="rId5"/>
    <p:sldId id="293" r:id="rId6"/>
    <p:sldId id="262" r:id="rId7"/>
    <p:sldId id="263" r:id="rId8"/>
    <p:sldId id="294" r:id="rId9"/>
    <p:sldId id="295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945D70-022E-4C6A-BAF9-91D0AB72B203}" v="6" dt="2024-01-16T21:49:19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1"/>
    <p:restoredTop sz="96332"/>
  </p:normalViewPr>
  <p:slideViewPr>
    <p:cSldViewPr snapToGrid="0" snapToObjects="1">
      <p:cViewPr varScale="1">
        <p:scale>
          <a:sx n="82" d="100"/>
          <a:sy n="82" d="100"/>
        </p:scale>
        <p:origin x="1685" y="58"/>
      </p:cViewPr>
      <p:guideLst/>
    </p:cSldViewPr>
  </p:slideViewPr>
  <p:outlineViewPr>
    <p:cViewPr>
      <p:scale>
        <a:sx n="33" d="100"/>
        <a:sy n="33" d="100"/>
      </p:scale>
      <p:origin x="0" y="-3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101DDE3-5C3B-0E47-B475-0E9EDA5E5B6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3B3A34-0E89-F34D-95F4-5370C7092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5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B3A34-0E89-F34D-95F4-5370C70921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3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6E47-5583-FD43-AE06-5C96D0CD248D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2934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8323-8480-3A46-904B-E111FDA26B57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6032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11FA-E77B-F546-916A-F5A84954E3FE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1662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9518"/>
          </a:xfrm>
        </p:spPr>
        <p:txBody>
          <a:bodyPr>
            <a:no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09064"/>
            <a:ext cx="7886700" cy="534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C21-9A7E-2A44-9FEC-A2935575DDEC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981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F693-577D-B14E-BA3D-07655ADBFD9E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359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ED2F-ED10-4E44-B316-4BDC2781D836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5202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2F57-1D1F-294E-8C60-AA1092F535C1}" type="datetime1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5038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CFAF-9588-984C-9532-E8DB27BF9155}" type="datetime1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1796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7579-1658-B146-B3F2-9A99F213CFE8}" type="datetime1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4757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3208-8347-3642-B854-7877A502C97D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7013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DAF2-472E-304D-95E6-F92E57D3D830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1494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F4A01-2B10-0644-A88E-2CE0094FB7E9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0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7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D4445A-8A41-DE47-963E-9F35E6E7A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2651" y="1783959"/>
            <a:ext cx="3996813" cy="2097576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Strategic Plan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1E5888-087E-9844-AAE3-6FFB05F07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9970" y="4750893"/>
            <a:ext cx="3483937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1700" dirty="0">
                <a:solidFill>
                  <a:schemeClr val="bg1"/>
                </a:solidFill>
              </a:rPr>
              <a:t>January 2024</a:t>
            </a:r>
            <a:br>
              <a:rPr lang="en-US" sz="1700" dirty="0">
                <a:solidFill>
                  <a:schemeClr val="bg1"/>
                </a:solidFill>
              </a:rPr>
            </a:br>
            <a:br>
              <a:rPr lang="en-US" sz="1700" dirty="0">
                <a:solidFill>
                  <a:schemeClr val="bg1"/>
                </a:solidFill>
              </a:rPr>
            </a:br>
            <a:r>
              <a:rPr lang="en-US" sz="1700" i="1" dirty="0">
                <a:solidFill>
                  <a:schemeClr val="bg1"/>
                </a:solidFill>
              </a:rPr>
              <a:t>Board of Directors Annual Retreat</a:t>
            </a:r>
          </a:p>
        </p:txBody>
      </p:sp>
      <p:sp>
        <p:nvSpPr>
          <p:cNvPr id="25" name="Freeform: Shape 1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1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2D4752A9-F696-6C4E-B8E1-64D093C3F8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6" y="1807586"/>
            <a:ext cx="3035882" cy="187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0369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44CE1-CEAA-414D-9E57-111BD25A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and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6CB46-625E-914F-B226-0A91CBE61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497" y="1194657"/>
            <a:ext cx="5930153" cy="4624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Mission Statement</a:t>
            </a:r>
          </a:p>
          <a:p>
            <a:pPr marL="457189" lvl="1" indent="0">
              <a:lnSpc>
                <a:spcPct val="120000"/>
              </a:lnSpc>
              <a:spcAft>
                <a:spcPts val="300"/>
              </a:spcAft>
              <a:buNone/>
            </a:pPr>
            <a:r>
              <a:rPr lang="en-US" dirty="0"/>
              <a:t>Our Mission is to ensure the safety and well-being of those we serve in times of crisis, challenge, and life transition.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Vision</a:t>
            </a:r>
          </a:p>
          <a:p>
            <a:pPr marL="457189" lvl="1" indent="0">
              <a:lnSpc>
                <a:spcPct val="120000"/>
              </a:lnSpc>
              <a:spcAft>
                <a:spcPts val="300"/>
              </a:spcAft>
              <a:buNone/>
            </a:pPr>
            <a:r>
              <a:rPr lang="en-US" dirty="0"/>
              <a:t>Create resilient, strengths-based communities where people of all ages are safe, healthy, and thriving.</a:t>
            </a:r>
          </a:p>
          <a:p>
            <a:pPr marL="457189" lvl="1" indent="0">
              <a:lnSpc>
                <a:spcPct val="120000"/>
              </a:lnSpc>
              <a:spcAft>
                <a:spcPts val="300"/>
              </a:spcAft>
              <a:buNone/>
            </a:pPr>
            <a:endParaRPr lang="en-US" dirty="0"/>
          </a:p>
          <a:p>
            <a:pPr marL="457189" lvl="1" indent="0">
              <a:lnSpc>
                <a:spcPct val="120000"/>
              </a:lnSpc>
              <a:spcAft>
                <a:spcPts val="300"/>
              </a:spcAft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5D814-AC2E-CC40-AC1E-649440CE8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7A7A3DC-9921-4A60-83A5-EC47024B0C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35" y="5555974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1050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7260376-B65C-C646-9EDE-01F2654724E0}"/>
              </a:ext>
            </a:extLst>
          </p:cNvPr>
          <p:cNvSpPr/>
          <p:nvPr/>
        </p:nvSpPr>
        <p:spPr>
          <a:xfrm>
            <a:off x="0" y="874645"/>
            <a:ext cx="5120640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12F4CC-06F7-7543-9833-A200C765F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Values </a:t>
            </a:r>
            <a:r>
              <a:rPr lang="en-US" sz="2400" dirty="0"/>
              <a:t>(Mission and Vision in Action)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D451E-6079-BE47-B05E-ED8BA374D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13A1559-1927-FD47-AEF8-28F61858B1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02716"/>
              </p:ext>
            </p:extLst>
          </p:nvPr>
        </p:nvGraphicFramePr>
        <p:xfrm>
          <a:off x="354563" y="1567252"/>
          <a:ext cx="7596741" cy="4154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37">
                  <a:extLst>
                    <a:ext uri="{9D8B030D-6E8A-4147-A177-3AD203B41FA5}">
                      <a16:colId xmlns:a16="http://schemas.microsoft.com/office/drawing/2014/main" val="4108865535"/>
                    </a:ext>
                  </a:extLst>
                </a:gridCol>
                <a:gridCol w="5639004">
                  <a:extLst>
                    <a:ext uri="{9D8B030D-6E8A-4147-A177-3AD203B41FA5}">
                      <a16:colId xmlns:a16="http://schemas.microsoft.com/office/drawing/2014/main" val="2911865645"/>
                    </a:ext>
                  </a:extLst>
                </a:gridCol>
              </a:tblGrid>
              <a:tr h="626986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Respect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We will treat all stakeholders—clients, volunteers, staff, referral sources, and all members of our community—with compassion and dignity. 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</a:rPr>
                      </a:b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683006"/>
                  </a:ext>
                </a:extLst>
              </a:tr>
              <a:tr h="82547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Innovation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We will respond to client and community needs with forward-thinking, trauma-informed, and evidence-based best practices in education and programming.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573783"/>
                  </a:ext>
                </a:extLst>
              </a:tr>
              <a:tr h="807561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Service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We will serve by providing high-quality, efficient, and versatile training and programs for the greatest benefit of all stakeholders in a clean, inviting environment.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6509"/>
                  </a:ext>
                </a:extLst>
              </a:tr>
              <a:tr h="625209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Excellence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We will conduct ourselves with the highest standards of integrity, ethics, and fiscal responsibility.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6892030"/>
                  </a:ext>
                </a:extLst>
              </a:tr>
              <a:tr h="116520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Stability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We will consistently work together to maintain a stable organization to accomplish our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mission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28364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2641093-AD49-2C4A-9D1D-C153A87D0CC9}"/>
              </a:ext>
            </a:extLst>
          </p:cNvPr>
          <p:cNvSpPr txBox="1"/>
          <p:nvPr/>
        </p:nvSpPr>
        <p:spPr>
          <a:xfrm>
            <a:off x="289109" y="874644"/>
            <a:ext cx="52309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lvl="1">
              <a:spcAft>
                <a:spcPts val="300"/>
              </a:spcAft>
              <a:buNone/>
            </a:pPr>
            <a:r>
              <a:rPr lang="en-US" i="1" dirty="0"/>
              <a:t>We will serve our clients and each other with: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0149D3-9EBD-4934-9ADE-552D241FA377}"/>
              </a:ext>
            </a:extLst>
          </p:cNvPr>
          <p:cNvSpPr txBox="1"/>
          <p:nvPr/>
        </p:nvSpPr>
        <p:spPr>
          <a:xfrm flipH="1">
            <a:off x="367748" y="5172909"/>
            <a:ext cx="7664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Sustainability          		  We are committed to environmental responsibility and protecting the world 				  in which we and our stakeholders live.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A05925C0-48FE-4257-A7F5-C8BC3F7213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35" y="5555974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8068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EE56C-ED39-E544-B8FD-C952861DA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09" y="557125"/>
            <a:ext cx="7886700" cy="509518"/>
          </a:xfrm>
        </p:spPr>
        <p:txBody>
          <a:bodyPr/>
          <a:lstStyle/>
          <a:p>
            <a:r>
              <a:rPr lang="en-US" dirty="0"/>
              <a:t>Goals + Strategies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850A1-8029-A045-94B5-FFCFE154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05161" y="6381476"/>
            <a:ext cx="2057400" cy="365125"/>
          </a:xfrm>
        </p:spPr>
        <p:txBody>
          <a:bodyPr/>
          <a:lstStyle/>
          <a:p>
            <a:fld id="{C72202A7-5693-3E4E-9BA9-9F7DC45FD576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FA640-AFA3-E148-8580-1A0FD684884A}"/>
              </a:ext>
            </a:extLst>
          </p:cNvPr>
          <p:cNvSpPr txBox="1"/>
          <p:nvPr/>
        </p:nvSpPr>
        <p:spPr>
          <a:xfrm>
            <a:off x="263513" y="2723108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FIPS</a:t>
            </a: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F561E400-626F-4248-A9CD-A7AAB2197597}"/>
              </a:ext>
            </a:extLst>
          </p:cNvPr>
          <p:cNvSpPr/>
          <p:nvPr/>
        </p:nvSpPr>
        <p:spPr>
          <a:xfrm>
            <a:off x="1158310" y="1471728"/>
            <a:ext cx="548163" cy="3090334"/>
          </a:xfrm>
          <a:prstGeom prst="leftBrace">
            <a:avLst>
              <a:gd name="adj1" fmla="val 0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99855BE-FA30-A848-8DFB-AAC4BF51A7B1}"/>
              </a:ext>
            </a:extLst>
          </p:cNvPr>
          <p:cNvSpPr txBox="1"/>
          <p:nvPr/>
        </p:nvSpPr>
        <p:spPr>
          <a:xfrm>
            <a:off x="2029731" y="4320464"/>
            <a:ext cx="632102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Professional, Compassionate </a:t>
            </a:r>
            <a:r>
              <a:rPr lang="en-US" sz="2400" dirty="0">
                <a:solidFill>
                  <a:srgbClr val="0070C0"/>
                </a:solidFill>
              </a:rPr>
              <a:t>Programs</a:t>
            </a:r>
            <a:r>
              <a:rPr lang="en-US" sz="2400" dirty="0"/>
              <a:t> + Services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4499824-CFD6-3E4D-9244-0C55F97DD38C}"/>
              </a:ext>
            </a:extLst>
          </p:cNvPr>
          <p:cNvSpPr txBox="1"/>
          <p:nvPr/>
        </p:nvSpPr>
        <p:spPr>
          <a:xfrm>
            <a:off x="2077277" y="2332235"/>
            <a:ext cx="622593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70C0"/>
                </a:solidFill>
              </a:rPr>
              <a:t>Infrastructure</a:t>
            </a:r>
            <a:r>
              <a:rPr lang="en-US" sz="2400" dirty="0"/>
              <a:t> Planning + Facilities Management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E6A300-9005-4CAF-9D7B-D01EC6C1CEC1}"/>
              </a:ext>
            </a:extLst>
          </p:cNvPr>
          <p:cNvSpPr txBox="1"/>
          <p:nvPr/>
        </p:nvSpPr>
        <p:spPr>
          <a:xfrm>
            <a:off x="2077277" y="1309664"/>
            <a:ext cx="3955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Fiscal </a:t>
            </a:r>
            <a:r>
              <a:rPr lang="en-US" sz="2400" dirty="0"/>
              <a:t>Stability + Sustainability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8656C52-F1B9-4C84-BCF3-0AADE94C049C}"/>
              </a:ext>
            </a:extLst>
          </p:cNvPr>
          <p:cNvSpPr txBox="1"/>
          <p:nvPr/>
        </p:nvSpPr>
        <p:spPr>
          <a:xfrm>
            <a:off x="2077278" y="3307883"/>
            <a:ext cx="3622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Satisfied, Supported </a:t>
            </a:r>
            <a:r>
              <a:rPr lang="en-US" sz="2400" dirty="0">
                <a:solidFill>
                  <a:srgbClr val="0070C0"/>
                </a:solidFill>
              </a:rPr>
              <a:t>People</a:t>
            </a:r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285BAA7A-2C8A-4565-9515-012A113D53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35" y="5555974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96100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25D6-D0A3-FA4E-96BC-2F2C85BCF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1 – Fiscal Stability + Sustainability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25449-362D-A549-A7AE-B4F920FEB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435" y="950282"/>
            <a:ext cx="7336115" cy="5371434"/>
          </a:xfrm>
        </p:spPr>
        <p:txBody>
          <a:bodyPr>
            <a:noAutofit/>
          </a:bodyPr>
          <a:lstStyle/>
          <a:p>
            <a:pPr marL="7938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600" dirty="0"/>
              <a:t>General</a:t>
            </a:r>
          </a:p>
          <a:p>
            <a:pPr marL="465127" lvl="3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Financial Literacy for Board and Staff</a:t>
            </a:r>
          </a:p>
          <a:p>
            <a:pPr marL="922316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Conduct financial orientation workshop </a:t>
            </a:r>
            <a:r>
              <a:rPr lang="en-US" sz="1200" i="1" dirty="0">
                <a:highlight>
                  <a:srgbClr val="FFFFFF"/>
                </a:highlight>
              </a:rPr>
              <a:t>(offered and always available)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Risk Management</a:t>
            </a:r>
          </a:p>
          <a:p>
            <a:pPr marL="922316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Annual risk management review </a:t>
            </a:r>
            <a:r>
              <a:rPr lang="en-US" sz="1200" i="1" dirty="0">
                <a:highlight>
                  <a:srgbClr val="FFFF00"/>
                </a:highlight>
              </a:rPr>
              <a:t>(done in CQI, due next August 24 )</a:t>
            </a:r>
          </a:p>
          <a:p>
            <a:pPr marL="7938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600" dirty="0"/>
              <a:t>Budget</a:t>
            </a:r>
            <a:endParaRPr lang="en-US" sz="1800" dirty="0"/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Maintain a net zero budget </a:t>
            </a:r>
            <a:r>
              <a:rPr lang="en-US" sz="1200" i="1" dirty="0">
                <a:highlight>
                  <a:srgbClr val="FFFF00"/>
                </a:highlight>
              </a:rPr>
              <a:t>(continuing efforts)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Operating Reserve</a:t>
            </a:r>
            <a:r>
              <a:rPr lang="en-US" sz="1400" dirty="0"/>
              <a:t>		</a:t>
            </a:r>
          </a:p>
          <a:p>
            <a:pPr marL="922316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Build and maintain 6-month operating reserve (2-month reserve currently) </a:t>
            </a:r>
            <a:r>
              <a:rPr lang="en-US" sz="1200" i="1" dirty="0">
                <a:highlight>
                  <a:srgbClr val="FFFF00"/>
                </a:highlight>
              </a:rPr>
              <a:t>(2.1 months as of 1/24)</a:t>
            </a:r>
          </a:p>
          <a:p>
            <a:pPr marL="922316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Cash reserve strategy </a:t>
            </a:r>
            <a:r>
              <a:rPr lang="en-US" sz="1200" i="1" dirty="0">
                <a:highlight>
                  <a:srgbClr val="FFFF00"/>
                </a:highlight>
              </a:rPr>
              <a:t>(money market accounts will earn c3 9.4K if rates remain stable; could move Strategic Reserve and/or Foundation balances into CDs for additional income)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Explore Alternate Revenue </a:t>
            </a:r>
            <a:r>
              <a:rPr lang="en-US" sz="1400" dirty="0"/>
              <a:t>Streams </a:t>
            </a:r>
            <a:r>
              <a:rPr lang="en-US" sz="1200" i="1" dirty="0">
                <a:highlight>
                  <a:srgbClr val="FFFF00"/>
                </a:highlight>
              </a:rPr>
              <a:t>(successfully added several new programming initiatives in 2023; see Goal 4)</a:t>
            </a:r>
            <a:r>
              <a:rPr lang="en-US" sz="1400" i="1" dirty="0"/>
              <a:t>	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Increase Fundraising </a:t>
            </a:r>
            <a:r>
              <a:rPr lang="en-US" sz="1200" i="1" dirty="0">
                <a:highlight>
                  <a:srgbClr val="FFFF00"/>
                </a:highlight>
              </a:rPr>
              <a:t>(strength of fundraising effort (Gala, legacy gift) instrumental in turning around FY23 year-end projections; raised c 1.475M in FY23, up from 1.2M previous year)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Long-term financial strategic plan (multi-year budgeting)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Increase staff compensation </a:t>
            </a:r>
            <a:r>
              <a:rPr lang="en-US" sz="1200" i="1" dirty="0">
                <a:highlight>
                  <a:srgbClr val="FFFF00"/>
                </a:highlight>
              </a:rPr>
              <a:t>(ongoing; raises across programs and year-end profit-sharing bonuses)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600" dirty="0"/>
              <a:t>Grant management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Continue to improve federal and other grants management process </a:t>
            </a:r>
            <a:r>
              <a:rPr lang="en-US" sz="1200" dirty="0">
                <a:highlight>
                  <a:srgbClr val="FFFF00"/>
                </a:highlight>
              </a:rPr>
              <a:t>(</a:t>
            </a:r>
            <a:r>
              <a:rPr lang="en-US" sz="1200" i="1" dirty="0">
                <a:highlight>
                  <a:srgbClr val="FFFF00"/>
                </a:highlight>
              </a:rPr>
              <a:t>ongoing; Grants Committee meets monthly with input across programs; much work on </a:t>
            </a:r>
            <a:r>
              <a:rPr lang="en-US" sz="1200" i="1" dirty="0" err="1">
                <a:highlight>
                  <a:srgbClr val="FFFF00"/>
                </a:highlight>
              </a:rPr>
              <a:t>YouthWork</a:t>
            </a:r>
            <a:r>
              <a:rPr lang="en-US" sz="1200" i="1" dirty="0">
                <a:highlight>
                  <a:srgbClr val="FFFF00"/>
                </a:highlight>
              </a:rPr>
              <a:t> grants and others; anticipating another excellent single audit; track record with partners clearly impacting our ability to gain more grants and contracts; e.g., LEO et al)</a:t>
            </a:r>
          </a:p>
          <a:p>
            <a:pPr marL="914377" lvl="2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F3FDF-A89E-AE49-AC61-EAD43B161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77214DF-25FC-4741-A3F1-B9A5930AD785}"/>
              </a:ext>
            </a:extLst>
          </p:cNvPr>
          <p:cNvSpPr txBox="1">
            <a:spLocks/>
          </p:cNvSpPr>
          <p:nvPr/>
        </p:nvSpPr>
        <p:spPr>
          <a:xfrm>
            <a:off x="4459224" y="856356"/>
            <a:ext cx="4520184" cy="59833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4FEA1E2-633A-6749-BFBB-C1EDB1CA7C40}"/>
              </a:ext>
            </a:extLst>
          </p:cNvPr>
          <p:cNvSpPr txBox="1">
            <a:spLocks/>
          </p:cNvSpPr>
          <p:nvPr/>
        </p:nvSpPr>
        <p:spPr>
          <a:xfrm>
            <a:off x="4175761" y="979927"/>
            <a:ext cx="4339589" cy="5312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lvl="1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endParaRPr lang="en-US" sz="1600" dirty="0"/>
          </a:p>
          <a:p>
            <a:pPr marL="457189" lvl="1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6DB9D899-8E8F-4842-A5E5-ED17DCA00D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53" y="348816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88621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6562-AFCB-6049-A368-32BD16A91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213692" cy="509518"/>
          </a:xfrm>
        </p:spPr>
        <p:txBody>
          <a:bodyPr/>
          <a:lstStyle/>
          <a:p>
            <a:r>
              <a:rPr lang="en-US" dirty="0"/>
              <a:t>Goal 2 – </a:t>
            </a:r>
            <a:r>
              <a:rPr lang="en-US" sz="2400" dirty="0"/>
              <a:t>Infrastructure Planning + Facilities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BDA75-548F-4A46-93E8-11EDCCE55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70861"/>
            <a:ext cx="7272959" cy="3975579"/>
          </a:xfrm>
        </p:spPr>
        <p:txBody>
          <a:bodyPr>
            <a:normAutofit/>
          </a:bodyPr>
          <a:lstStyle/>
          <a:p>
            <a:pPr marL="793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Information Technology (IT) </a:t>
            </a:r>
            <a:r>
              <a:rPr lang="en-US" sz="1200" i="1" dirty="0">
                <a:highlight>
                  <a:srgbClr val="FFFF00"/>
                </a:highlight>
              </a:rPr>
              <a:t>(19K raised this FY for IT, up from 13K previous year; IT continues to be a big focus of </a:t>
            </a:r>
            <a:r>
              <a:rPr lang="en-US" sz="1200" i="1" dirty="0" err="1">
                <a:highlight>
                  <a:srgbClr val="FFFF00"/>
                </a:highlight>
              </a:rPr>
              <a:t>grantwriting</a:t>
            </a:r>
            <a:r>
              <a:rPr lang="en-US" sz="1200" i="1" dirty="0">
                <a:highlight>
                  <a:srgbClr val="FFFF00"/>
                </a:highlight>
              </a:rPr>
              <a:t>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Improve data collection and reporting systems/KPI information for all programs </a:t>
            </a:r>
            <a:r>
              <a:rPr lang="en-US" sz="1000" i="1" dirty="0"/>
              <a:t>(ongoing)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Education on available IT tools </a:t>
            </a:r>
            <a:r>
              <a:rPr lang="en-US" sz="1200" i="1" dirty="0"/>
              <a:t>(available + ongoing)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Maximize IT efficiencies </a:t>
            </a:r>
            <a:r>
              <a:rPr lang="en-US" sz="1200" i="1" dirty="0"/>
              <a:t>(ongoing)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>
                <a:highlight>
                  <a:srgbClr val="FFFF00"/>
                </a:highlight>
              </a:rPr>
              <a:t>Increased Cybersecurity </a:t>
            </a:r>
            <a:r>
              <a:rPr lang="en-US" sz="1200" i="1" dirty="0">
                <a:highlight>
                  <a:srgbClr val="FFFF00"/>
                </a:highlight>
              </a:rPr>
              <a:t>(purchased Proofpoint, 6K annually; will need additional enhancements in 2024)</a:t>
            </a:r>
          </a:p>
          <a:p>
            <a:pPr marL="7938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600" dirty="0"/>
              <a:t>Create a Facilities Improvement Plan </a:t>
            </a:r>
            <a:r>
              <a:rPr lang="en-US" sz="1200" i="1" dirty="0"/>
              <a:t>(completion of sidewalk upgrades; chimney and front porch repairs and paint; evolution of Pete’s for ILP use; next up, downstairs breakroom, conference rooms painted)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Identify opportunities for green improvements, e.g., solar panels </a:t>
            </a:r>
            <a:r>
              <a:rPr lang="en-US" sz="1200" i="1" dirty="0">
                <a:highlight>
                  <a:srgbClr val="FFFF00"/>
                </a:highlight>
              </a:rPr>
              <a:t>(active Green effort over past year; 10K raised for these initiatives this FY including occupancy sensors, heat upgrades, windows, and smart vents; new xeriscape/native plantings for around Veterans)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Sustainable home for Youthwork </a:t>
            </a:r>
            <a:r>
              <a:rPr lang="en-US" sz="1200" i="1" dirty="0">
                <a:highlight>
                  <a:srgbClr val="FFFF00"/>
                </a:highlight>
              </a:rPr>
              <a:t>(working toward Cedar Run property to fulfill this objective)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Post-COVID work environment </a:t>
            </a:r>
            <a:r>
              <a:rPr lang="en-US" sz="1200" i="1" dirty="0">
                <a:highlight>
                  <a:srgbClr val="FFFF00"/>
                </a:highlight>
              </a:rPr>
              <a:t>(hybrid model working but need additional analysis of productivity)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	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00D76-26F4-0E4A-BD46-A70888D9A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6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807BB3-4759-1C4C-BBB5-909AF8A01E25}"/>
              </a:ext>
            </a:extLst>
          </p:cNvPr>
          <p:cNvSpPr txBox="1">
            <a:spLocks/>
          </p:cNvSpPr>
          <p:nvPr/>
        </p:nvSpPr>
        <p:spPr>
          <a:xfrm>
            <a:off x="4459224" y="984916"/>
            <a:ext cx="4520184" cy="5854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dirty="0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824F754-2F42-4BF4-9308-F6326362D9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35" y="5555974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95729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2E6B3-42CD-1B4D-AEC7-82586C8AF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3 – Satisfied, Supported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6162E-0E5C-B54B-B730-66695C040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" y="858879"/>
            <a:ext cx="8658573" cy="5473673"/>
          </a:xfrm>
        </p:spPr>
        <p:txBody>
          <a:bodyPr>
            <a:noAutofit/>
          </a:bodyPr>
          <a:lstStyle/>
          <a:p>
            <a:pPr marL="793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Communication</a:t>
            </a:r>
            <a:r>
              <a:rPr lang="en-US" sz="1400" dirty="0"/>
              <a:t>		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Update marketing/communications plan </a:t>
            </a:r>
            <a:r>
              <a:rPr lang="en-US" sz="1200" i="1" dirty="0">
                <a:highlight>
                  <a:srgbClr val="FFFF00"/>
                </a:highlight>
              </a:rPr>
              <a:t>(underway for 2024)</a:t>
            </a:r>
          </a:p>
          <a:p>
            <a:pPr marL="914377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Develop crisis management communication plan </a:t>
            </a:r>
            <a:r>
              <a:rPr lang="en-US" sz="1200" i="1" dirty="0">
                <a:highlight>
                  <a:srgbClr val="FFFF00"/>
                </a:highlight>
              </a:rPr>
              <a:t>(within Risk Management plan + general outline)</a:t>
            </a:r>
          </a:p>
          <a:p>
            <a:pPr marL="914377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Develop consistent messaging for board/staff </a:t>
            </a:r>
            <a:r>
              <a:rPr lang="en-US" sz="1200" i="1" dirty="0">
                <a:highlight>
                  <a:srgbClr val="FFFF00"/>
                </a:highlight>
              </a:rPr>
              <a:t>(elevator speech addressed annually with both Board and staff in training)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Increase mentoring, training, and supervision to enhance communication skills with clients, foster parents, and each other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Create an internal communications plan </a:t>
            </a:r>
            <a:r>
              <a:rPr lang="en-US" sz="1200" i="1" dirty="0">
                <a:highlight>
                  <a:srgbClr val="FFFF00"/>
                </a:highlight>
              </a:rPr>
              <a:t>(ongoing, including Things to Know This Week to all staff from Gina)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Communicate programs to community </a:t>
            </a:r>
            <a:r>
              <a:rPr lang="en-US" sz="1200" i="1" dirty="0">
                <a:highlight>
                  <a:srgbClr val="FFFF00"/>
                </a:highlight>
              </a:rPr>
              <a:t>(ongoing, mixture of print/digital in all markets)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Increase advocacy efforts with government officials and agencies </a:t>
            </a:r>
            <a:r>
              <a:rPr lang="en-US" sz="1200" i="1" dirty="0">
                <a:highlight>
                  <a:srgbClr val="FFFF00"/>
                </a:highlight>
              </a:rPr>
              <a:t>(continued Federation participation + advocacy on child welfare/mental health needs; meetings held/sought with local officials at Veterans Drive)</a:t>
            </a:r>
          </a:p>
          <a:p>
            <a:pPr marL="793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Succession Planning		</a:t>
            </a:r>
          </a:p>
          <a:p>
            <a:pPr marL="457189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400" i="1" dirty="0"/>
              <a:t>Review and update agency succession plan</a:t>
            </a:r>
          </a:p>
          <a:p>
            <a:pPr marL="914377" lvl="2" indent="-1565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200" dirty="0"/>
              <a:t>Create transition plan for key management positions </a:t>
            </a:r>
            <a:r>
              <a:rPr lang="en-US" sz="1200" i="1" dirty="0">
                <a:highlight>
                  <a:srgbClr val="FFFF00"/>
                </a:highlight>
              </a:rPr>
              <a:t>(done; updated annually)</a:t>
            </a:r>
          </a:p>
          <a:p>
            <a:pPr marL="914377" lvl="2" indent="-1565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200" dirty="0"/>
              <a:t>Create professional development plan for rising leaders </a:t>
            </a:r>
            <a:r>
              <a:rPr lang="en-US" sz="1200" i="1" dirty="0">
                <a:highlight>
                  <a:srgbClr val="FFFF00"/>
                </a:highlight>
              </a:rPr>
              <a:t>(using Admin Team meetings to provide short training + info videos/readings to improve skills/provide supervision tools; offering regular leadership training )</a:t>
            </a:r>
          </a:p>
          <a:p>
            <a:pPr marL="0" indent="-1565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Employee Recruitment/Retention/Referrals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Develop employee recruitment and retention plan </a:t>
            </a:r>
            <a:r>
              <a:rPr lang="en-US" sz="1200" i="1" dirty="0">
                <a:highlight>
                  <a:srgbClr val="FFFF00"/>
                </a:highlight>
              </a:rPr>
              <a:t>(may require strategic effort/ad hoc committee; we cannot pay wages that even other nonprofits are now paying; need to understand why)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Support employee training/professional development </a:t>
            </a:r>
            <a:r>
              <a:rPr lang="en-US" sz="1200" i="1" dirty="0">
                <a:highlight>
                  <a:srgbClr val="FFFF00"/>
                </a:highlight>
              </a:rPr>
              <a:t>(about 40K spent on training; much covered by grants)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Right-sizing program + HR staff + workloads to prevent burn-out </a:t>
            </a:r>
            <a:r>
              <a:rPr lang="en-US" sz="1200" i="1" dirty="0">
                <a:highlight>
                  <a:srgbClr val="FFFF00"/>
                </a:highlight>
              </a:rPr>
              <a:t>(ongoing; turnover in 2023 was 34, up 12 from 2022)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76ECAC-6539-424E-8188-145A954B6855}"/>
              </a:ext>
            </a:extLst>
          </p:cNvPr>
          <p:cNvSpPr txBox="1">
            <a:spLocks/>
          </p:cNvSpPr>
          <p:nvPr/>
        </p:nvSpPr>
        <p:spPr>
          <a:xfrm>
            <a:off x="4459224" y="874644"/>
            <a:ext cx="4520184" cy="5965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56627378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CBC06-5D71-FE4D-A91B-BF71F372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8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EA12B9C-4379-6F4B-9F90-B130A0C77AE9}"/>
              </a:ext>
            </a:extLst>
          </p:cNvPr>
          <p:cNvSpPr txBox="1">
            <a:spLocks/>
          </p:cNvSpPr>
          <p:nvPr/>
        </p:nvSpPr>
        <p:spPr>
          <a:xfrm>
            <a:off x="628649" y="1391975"/>
            <a:ext cx="8197299" cy="40740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General</a:t>
            </a:r>
          </a:p>
          <a:p>
            <a:pPr marL="465127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Understand and promote inter-connectedness across systems (housing, transportation, childcare, mental/behavioral health, substance abuse)</a:t>
            </a:r>
          </a:p>
          <a:p>
            <a:pPr marL="922315" lvl="5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Increase communication with other nonprofits in these systems for funding, collaborative work, and advocacy</a:t>
            </a:r>
            <a:br>
              <a:rPr lang="en-US" sz="1200" dirty="0"/>
            </a:br>
            <a:r>
              <a:rPr lang="en-US" sz="1200" i="1" dirty="0">
                <a:highlight>
                  <a:srgbClr val="FFFF00"/>
                </a:highlight>
              </a:rPr>
              <a:t>(many collaborative efforts described in ED reports monthly)</a:t>
            </a:r>
            <a:br>
              <a:rPr lang="en-US" sz="1200" i="1" dirty="0">
                <a:highlight>
                  <a:srgbClr val="FFFF00"/>
                </a:highlight>
              </a:rPr>
            </a:br>
            <a:br>
              <a:rPr lang="en-US" sz="1200" i="1" dirty="0">
                <a:highlight>
                  <a:srgbClr val="FFFF00"/>
                </a:highlight>
              </a:rPr>
            </a:br>
            <a:r>
              <a:rPr lang="en-US" sz="1200" i="1" dirty="0">
                <a:highlight>
                  <a:srgbClr val="FFFF00"/>
                </a:highlight>
              </a:rPr>
              <a:t>Understand and promote inter-connectedness within CFS programs as well (synthesized in LEO grant, awarded November 2023)</a:t>
            </a:r>
          </a:p>
          <a:p>
            <a:pPr marL="465127" lvl="4" indent="0">
              <a:lnSpc>
                <a:spcPct val="100000"/>
              </a:lnSpc>
              <a:spcBef>
                <a:spcPts val="600"/>
              </a:spcBef>
              <a:buNone/>
            </a:pPr>
            <a:br>
              <a:rPr lang="en-US" sz="1400" i="1" dirty="0"/>
            </a:br>
            <a:r>
              <a:rPr lang="en-US" sz="1400" i="1" dirty="0"/>
              <a:t>Strategic program implementation and evaluation </a:t>
            </a:r>
            <a:r>
              <a:rPr lang="en-US" sz="1200" i="1" dirty="0">
                <a:highlight>
                  <a:srgbClr val="FFFF00"/>
                </a:highlight>
              </a:rPr>
              <a:t>(ongoing; 2023 was a year of new programming initiatives, all coming to fruition in early 2024)</a:t>
            </a:r>
          </a:p>
          <a:p>
            <a:pPr marL="7938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Behavioral Health</a:t>
            </a:r>
            <a:r>
              <a:rPr lang="en-US" sz="1100" dirty="0"/>
              <a:t>		</a:t>
            </a:r>
          </a:p>
          <a:p>
            <a:pPr marL="465127" lvl="3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Research expanding Safe Haven and Wraparound programs to Harbor Springs </a:t>
            </a:r>
            <a:r>
              <a:rPr lang="en-US" sz="1200" i="1" dirty="0">
                <a:highlight>
                  <a:srgbClr val="FFFF00"/>
                </a:highlight>
              </a:rPr>
              <a:t>(SH North grant awarded)</a:t>
            </a:r>
          </a:p>
          <a:p>
            <a:pPr marL="465126" lvl="2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400" i="1" dirty="0"/>
              <a:t>Participate in community mental health access efforts + advocacy </a:t>
            </a:r>
            <a:r>
              <a:rPr lang="en-US" sz="1200" i="1" dirty="0">
                <a:highlight>
                  <a:srgbClr val="FFFF00"/>
                </a:highlight>
              </a:rPr>
              <a:t>(ongoing; GA will help select new CEO of Mental Wellness Center)</a:t>
            </a:r>
          </a:p>
          <a:p>
            <a:pPr marL="793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Education and Training</a:t>
            </a:r>
            <a:r>
              <a:rPr lang="en-US" sz="1400" dirty="0"/>
              <a:t>	</a:t>
            </a:r>
          </a:p>
          <a:p>
            <a:pPr marL="465127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Build a list of effective training modules available to community partners </a:t>
            </a:r>
            <a:r>
              <a:rPr lang="en-US" sz="1200" i="1" dirty="0">
                <a:highlight>
                  <a:srgbClr val="FFFF00"/>
                </a:highlight>
              </a:rPr>
              <a:t>(training program needs reevaluation in 24)</a:t>
            </a:r>
          </a:p>
          <a:p>
            <a:pPr marL="465127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Expand + promote internship opportunities at CFS </a:t>
            </a:r>
            <a:r>
              <a:rPr lang="en-US" sz="1200" i="1" dirty="0">
                <a:highlight>
                  <a:srgbClr val="FFFF00"/>
                </a:highlight>
              </a:rPr>
              <a:t>(ongoing; we currently have 8 interns, including 3 paid))</a:t>
            </a:r>
          </a:p>
          <a:p>
            <a:pPr marL="465127" lvl="4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400" dirty="0"/>
          </a:p>
          <a:p>
            <a:pPr marL="7938" lvl="3" indent="0">
              <a:lnSpc>
                <a:spcPct val="120000"/>
              </a:lnSpc>
              <a:spcBef>
                <a:spcPts val="600"/>
              </a:spcBef>
              <a:buNone/>
            </a:pPr>
            <a:endParaRPr lang="en-US" sz="1100" i="1" dirty="0"/>
          </a:p>
          <a:p>
            <a:pPr marL="1371566" lvl="3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4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52AEBA0-AD61-4341-BA9E-7EC1B273F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1462"/>
            <a:ext cx="8372738" cy="539153"/>
          </a:xfrm>
        </p:spPr>
        <p:txBody>
          <a:bodyPr/>
          <a:lstStyle/>
          <a:p>
            <a:r>
              <a:rPr lang="en-US" dirty="0"/>
              <a:t>Goal 4 – </a:t>
            </a:r>
            <a:r>
              <a:rPr lang="en-US" sz="2400" dirty="0"/>
              <a:t>Professional, Compassionate Programs &amp; Services</a:t>
            </a:r>
            <a:endParaRPr lang="en-US" sz="2200" dirty="0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4DC13C7-BB95-4DA0-A862-BD9E1C713B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35" y="5555974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16138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0C544-FF93-4F5B-90E7-090C827F3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509518"/>
          </a:xfrm>
        </p:spPr>
        <p:txBody>
          <a:bodyPr/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Goal 4 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Professional, Compassionate Programs &amp; Services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4C1337-EEB0-42B6-B04F-FC7130F37E31}"/>
              </a:ext>
            </a:extLst>
          </p:cNvPr>
          <p:cNvSpPr txBox="1"/>
          <p:nvPr/>
        </p:nvSpPr>
        <p:spPr>
          <a:xfrm>
            <a:off x="504394" y="1028685"/>
            <a:ext cx="851181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Reimagine Programs through Prevention/</a:t>
            </a:r>
            <a:r>
              <a:rPr lang="en-US" dirty="0">
                <a:highlight>
                  <a:srgbClr val="FFFF00"/>
                </a:highlight>
              </a:rPr>
              <a:t>Secondary/Tertiary Care </a:t>
            </a:r>
            <a:r>
              <a:rPr lang="en-US" dirty="0"/>
              <a:t>Preparation /Training </a:t>
            </a:r>
          </a:p>
          <a:p>
            <a:r>
              <a:rPr lang="en-US" dirty="0"/>
              <a:t>	</a:t>
            </a:r>
            <a:r>
              <a:rPr lang="en-US" sz="1400" i="1" dirty="0"/>
              <a:t>Research converting Pete’s Place to ILP program for 16-19-year-old youth in FC</a:t>
            </a:r>
            <a:br>
              <a:rPr lang="en-US" sz="1400" i="1" dirty="0"/>
            </a:br>
            <a:r>
              <a:rPr lang="en-US" sz="1400" i="1" dirty="0"/>
              <a:t>	</a:t>
            </a:r>
            <a:r>
              <a:rPr lang="en-US" sz="1200" i="1" dirty="0">
                <a:highlight>
                  <a:srgbClr val="FFFF00"/>
                </a:highlight>
              </a:rPr>
              <a:t>(Proposal to Goodwill to utilize Pete’s for ILP accepted, ILP will begin c Feb 2024)</a:t>
            </a:r>
            <a:br>
              <a:rPr lang="en-US" sz="1200" i="1" dirty="0">
                <a:highlight>
                  <a:srgbClr val="FFFF00"/>
                </a:highlight>
              </a:rPr>
            </a:br>
            <a:r>
              <a:rPr lang="en-US" sz="1400" i="1" dirty="0"/>
              <a:t>	Create Host Homes for runaway/homeless youth aged 12-17 </a:t>
            </a:r>
            <a:r>
              <a:rPr lang="en-US" sz="1200" i="1" dirty="0">
                <a:highlight>
                  <a:srgbClr val="FFFF00"/>
                </a:highlight>
              </a:rPr>
              <a:t>(conversion to Host Homes underway)</a:t>
            </a:r>
            <a:br>
              <a:rPr lang="en-US" sz="1200" i="1" dirty="0">
                <a:highlight>
                  <a:srgbClr val="FFFF00"/>
                </a:highlight>
              </a:rPr>
            </a:br>
            <a:r>
              <a:rPr lang="en-US" sz="1400" i="1" dirty="0"/>
              <a:t>	Continue leadership/participation in Coalition to End Homelessness </a:t>
            </a:r>
            <a:r>
              <a:rPr lang="en-US" sz="1200" i="1" dirty="0">
                <a:highlight>
                  <a:srgbClr val="FFFF00"/>
                </a:highlight>
              </a:rPr>
              <a:t>(ongoing)</a:t>
            </a:r>
            <a:br>
              <a:rPr lang="en-US" sz="1200" i="1" dirty="0">
                <a:highlight>
                  <a:srgbClr val="FFFF00"/>
                </a:highlight>
              </a:rPr>
            </a:br>
            <a:r>
              <a:rPr lang="en-US" sz="1200" dirty="0"/>
              <a:t>	</a:t>
            </a:r>
            <a:r>
              <a:rPr lang="en-US" sz="1400" i="1" dirty="0"/>
              <a:t>Research best practice prevention-focused programs for foster care</a:t>
            </a:r>
          </a:p>
          <a:p>
            <a:r>
              <a:rPr lang="en-US" sz="1400" i="1" dirty="0"/>
              <a:t>	</a:t>
            </a:r>
            <a:r>
              <a:rPr lang="en-US" sz="1200" i="1" dirty="0">
                <a:highlight>
                  <a:srgbClr val="FFFF00"/>
                </a:highlight>
              </a:rPr>
              <a:t>(ILP, Family Time Coaching, LEO, Respite—all awarded and underway)</a:t>
            </a:r>
          </a:p>
          <a:p>
            <a:r>
              <a:rPr lang="en-US" sz="1200" dirty="0"/>
              <a:t>	</a:t>
            </a:r>
            <a:r>
              <a:rPr lang="en-US" sz="1400" i="1" dirty="0"/>
              <a:t>Integrate </a:t>
            </a:r>
            <a:r>
              <a:rPr lang="en-US" sz="1400" i="1" dirty="0" err="1"/>
              <a:t>YouthWork</a:t>
            </a:r>
            <a:r>
              <a:rPr lang="en-US" sz="1400" i="1" dirty="0"/>
              <a:t> into other CFS programs; e.g., Counseling, Wraparound, Youth Services</a:t>
            </a:r>
            <a:br>
              <a:rPr lang="en-US" sz="1400" i="1" dirty="0"/>
            </a:br>
            <a:r>
              <a:rPr lang="en-US" sz="1400" i="1" dirty="0"/>
              <a:t>	</a:t>
            </a:r>
            <a:r>
              <a:rPr lang="en-US" sz="1200" i="1" dirty="0">
                <a:highlight>
                  <a:srgbClr val="FFFF00"/>
                </a:highlight>
              </a:rPr>
              <a:t>(ongoing; LEO grant will accomplish this)</a:t>
            </a:r>
          </a:p>
          <a:p>
            <a:endParaRPr lang="en-US" sz="1400" i="1" dirty="0"/>
          </a:p>
          <a:p>
            <a:r>
              <a:rPr lang="en-US" sz="1400" i="1" dirty="0"/>
              <a:t>	</a:t>
            </a:r>
          </a:p>
          <a:p>
            <a:r>
              <a:rPr lang="en-US" dirty="0"/>
              <a:t>Develop Diversity/Equity Inclusion (DEI) Program</a:t>
            </a:r>
            <a:br>
              <a:rPr lang="en-US" dirty="0"/>
            </a:br>
            <a:r>
              <a:rPr lang="en-US" dirty="0"/>
              <a:t>	</a:t>
            </a:r>
            <a:r>
              <a:rPr lang="en-US" sz="1400" i="1" dirty="0"/>
              <a:t>Increase internal training efforts regarding systemic racism + implicit bias</a:t>
            </a:r>
            <a:br>
              <a:rPr lang="en-US" sz="1400" i="1" dirty="0"/>
            </a:br>
            <a:r>
              <a:rPr lang="en-US" sz="1400" i="1" dirty="0"/>
              <a:t>	</a:t>
            </a:r>
            <a:r>
              <a:rPr lang="en-US" sz="1200" dirty="0">
                <a:highlight>
                  <a:srgbClr val="FFFF00"/>
                </a:highlight>
              </a:rPr>
              <a:t>(DEI on annual All Staff + Roundtable agendas; Implicit Bias training for CEUs established as small income stream)</a:t>
            </a:r>
          </a:p>
          <a:p>
            <a:r>
              <a:rPr lang="en-US" sz="1400" i="1" dirty="0"/>
              <a:t>	Partner with other community organizations supporting DEI efforts</a:t>
            </a:r>
            <a:br>
              <a:rPr lang="en-US" sz="1400" i="1" dirty="0"/>
            </a:br>
            <a:r>
              <a:rPr lang="en-US" sz="1400" i="1" dirty="0"/>
              <a:t>	</a:t>
            </a:r>
            <a:r>
              <a:rPr lang="en-US" sz="1200" i="1" dirty="0">
                <a:highlight>
                  <a:srgbClr val="FFFF00"/>
                </a:highlight>
              </a:rPr>
              <a:t>(Continued building relationship with GT Band elders progressing with staff and recruitment events; </a:t>
            </a:r>
            <a:r>
              <a:rPr lang="en-US" sz="1200" i="1" dirty="0" err="1">
                <a:highlight>
                  <a:srgbClr val="FFFF00"/>
                </a:highlight>
              </a:rPr>
              <a:t>YouthWork</a:t>
            </a:r>
            <a:r>
              <a:rPr lang="en-US" sz="1200" i="1" dirty="0">
                <a:highlight>
                  <a:srgbClr val="FFFF00"/>
                </a:highlight>
              </a:rPr>
              <a:t> has robust DEI</a:t>
            </a:r>
            <a:br>
              <a:rPr lang="en-US" sz="1200" i="1" dirty="0">
                <a:highlight>
                  <a:srgbClr val="FFFF00"/>
                </a:highlight>
              </a:rPr>
            </a:br>
            <a:r>
              <a:rPr lang="en-US" sz="1200" i="1" dirty="0"/>
              <a:t>	</a:t>
            </a:r>
            <a:r>
              <a:rPr lang="en-US" sz="1200" i="1" dirty="0">
                <a:highlight>
                  <a:srgbClr val="FFFF00"/>
                </a:highlight>
              </a:rPr>
              <a:t>recruitment effort in partnership with national parks, Little Traverse Bay Band, and other partners )</a:t>
            </a:r>
            <a:br>
              <a:rPr lang="en-US" sz="1200" i="1" dirty="0">
                <a:highlight>
                  <a:srgbClr val="FFFF00"/>
                </a:highlight>
              </a:rPr>
            </a:br>
            <a:r>
              <a:rPr lang="en-US" sz="1400" i="1" dirty="0"/>
              <a:t>	Seek community expertise in DEI education </a:t>
            </a:r>
            <a:br>
              <a:rPr lang="en-US" sz="1400" i="1" dirty="0">
                <a:highlight>
                  <a:srgbClr val="FFFF00"/>
                </a:highlight>
              </a:rPr>
            </a:br>
            <a:r>
              <a:rPr lang="en-US" sz="1400" i="1" dirty="0"/>
              <a:t>	Increase diversity of staff and board </a:t>
            </a:r>
            <a:r>
              <a:rPr lang="en-US" sz="1200" i="1" dirty="0">
                <a:highlight>
                  <a:srgbClr val="FFFF00"/>
                </a:highlight>
              </a:rPr>
              <a:t>(ongoing)</a:t>
            </a:r>
          </a:p>
          <a:p>
            <a:r>
              <a:rPr lang="en-US" sz="1200" i="1" dirty="0">
                <a:highlight>
                  <a:srgbClr val="FFFF00"/>
                </a:highlight>
              </a:rPr>
              <a:t>	</a:t>
            </a:r>
            <a:r>
              <a:rPr lang="en-US" sz="1400" i="1" dirty="0">
                <a:highlight>
                  <a:srgbClr val="FFFF00"/>
                </a:highlight>
              </a:rPr>
              <a:t>Create Spanish-language brochures for Safe Haven and Foster Care </a:t>
            </a:r>
            <a:r>
              <a:rPr lang="en-US" sz="1200" i="1" dirty="0">
                <a:highlight>
                  <a:srgbClr val="FFFF00"/>
                </a:highlight>
              </a:rPr>
              <a:t>(done)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B906D1-9E3C-D246-107C-82751121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9203" y="5610854"/>
            <a:ext cx="1146147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9584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80984</TotalTime>
  <Words>1428</Words>
  <Application>Microsoft Office PowerPoint</Application>
  <PresentationFormat>On-screen Show (4:3)</PresentationFormat>
  <Paragraphs>101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Strategic Plan Update</vt:lpstr>
      <vt:lpstr>Mission and Vision</vt:lpstr>
      <vt:lpstr>Core Values (Mission and Vision in Action)</vt:lpstr>
      <vt:lpstr>Goals + Strategies</vt:lpstr>
      <vt:lpstr>Goal 1 – Fiscal Stability + Sustainability</vt:lpstr>
      <vt:lpstr>Goal 2 – Infrastructure Planning + Facilities Management</vt:lpstr>
      <vt:lpstr>Goal 3 – Satisfied, Supported People</vt:lpstr>
      <vt:lpstr>Goal 4 – Professional, Compassionate Programs &amp; Services</vt:lpstr>
      <vt:lpstr>Goal 4 – Professional, Compassionate Programs &amp;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Hershey</dc:creator>
  <cp:lastModifiedBy>Gina Aranki</cp:lastModifiedBy>
  <cp:revision>97</cp:revision>
  <cp:lastPrinted>2023-06-13T14:32:31Z</cp:lastPrinted>
  <dcterms:created xsi:type="dcterms:W3CDTF">2021-10-02T19:16:32Z</dcterms:created>
  <dcterms:modified xsi:type="dcterms:W3CDTF">2024-01-16T22:13:43Z</dcterms:modified>
</cp:coreProperties>
</file>